
<file path=[Content_Types].xml><?xml version="1.0" encoding="utf-8"?>
<Types xmlns="http://schemas.openxmlformats.org/package/2006/content-types">
  <Default Extension="png" ContentType="image/png"/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10" r:id="rId3"/>
    <p:sldId id="416" r:id="rId5"/>
    <p:sldId id="417" r:id="rId6"/>
    <p:sldId id="418" r:id="rId7"/>
    <p:sldId id="449" r:id="rId8"/>
    <p:sldId id="413" r:id="rId9"/>
    <p:sldId id="419" r:id="rId10"/>
    <p:sldId id="414" r:id="rId11"/>
    <p:sldId id="464" r:id="rId12"/>
    <p:sldId id="437" r:id="rId13"/>
    <p:sldId id="434" r:id="rId14"/>
    <p:sldId id="465" r:id="rId15"/>
    <p:sldId id="451" r:id="rId16"/>
    <p:sldId id="423" r:id="rId17"/>
    <p:sldId id="424" r:id="rId18"/>
    <p:sldId id="426" r:id="rId19"/>
    <p:sldId id="425" r:id="rId20"/>
    <p:sldId id="452" r:id="rId21"/>
    <p:sldId id="428" r:id="rId22"/>
    <p:sldId id="429" r:id="rId23"/>
    <p:sldId id="430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ng" initials="Y" lastIdx="1" clrIdx="0"/>
  <p:cmAuthor id="2" name="11326" initials="1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17C"/>
    <a:srgbClr val="F9C334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9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commentAuthors" Target="commentAuthors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>
              <a:sym typeface="+mn-ea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defRPr u="none" strike="noStrike" kern="1200" cap="none" spc="150" normalizeH="0" baseline="0"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defRPr u="none" strike="noStrike" kern="1200" cap="none" spc="150" normalizeH="0" baseline="0"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defRPr u="none" strike="noStrike" kern="1200" cap="none" spc="150" normalizeH="0" baseline="0"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defRPr u="none" strike="noStrike" kern="1200" cap="none" spc="150" normalizeH="0" baseline="0"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71325" y="38727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19325" y="135275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1226675" y="6318000"/>
            <a:ext cx="5400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>
          <a:xfrm>
            <a:off x="10801350" y="6405438"/>
            <a:ext cx="1390650" cy="365125"/>
          </a:xfrm>
        </p:spPr>
        <p:txBody>
          <a:bodyPr/>
          <a:lstStyle>
            <a:lvl1pPr algn="ctr">
              <a:defRPr sz="2000" b="1">
                <a:solidFill>
                  <a:schemeClr val="bg1"/>
                </a:solidFill>
              </a:defRPr>
            </a:lvl1pPr>
          </a:lstStyle>
          <a:p>
            <a:fld id="{51D91E7F-84B6-4064-9D4E-CC7D244BCA0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kumimoji="0" lang="zh-CN" altLang="en-US" sz="18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defRPr kumimoji="0" lang="zh-CN" altLang="en-US" sz="14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defRPr kumimoji="0" lang="zh-CN" altLang="en-US" sz="14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defRPr kumimoji="0" lang="zh-CN" altLang="en-US" sz="14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defRPr kumimoji="0" lang="zh-CN" altLang="en-US" sz="14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defRPr sz="1600" u="none" strike="noStrike" kern="1200" cap="none" spc="150" normalizeH="0"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defRPr sz="1600" u="none" strike="noStrike" kern="1200" cap="none" spc="150" normalizeH="0" baseline="0"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defRPr sz="1400" u="none" strike="noStrike" kern="1200" cap="none" spc="150" normalizeH="0" baseline="0"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defRPr kumimoji="0" lang="zh-CN" altLang="en-US" sz="14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defRPr kumimoji="0" lang="zh-CN" altLang="en-US" sz="14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kumimoji="0" lang="zh-CN" altLang="en-US" sz="2000" b="1" i="0" u="none" strike="noStrike" kern="1200" cap="none" spc="20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defRPr kumimoji="0" lang="zh-CN" altLang="en-US" sz="14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defRPr kumimoji="0" lang="zh-CN" altLang="en-US" sz="14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defRPr u="none" strike="noStrike" kern="1200" cap="none" spc="150" normalizeH="0" baseline="0"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defRPr u="none" strike="noStrike" kern="1200" cap="none" spc="150" normalizeH="0" baseline="0"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defRPr u="none" strike="noStrike" kern="1200" cap="none" spc="150" normalizeH="0" baseline="0"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defRPr u="none" strike="noStrike" kern="1200" cap="none" spc="150" normalizeH="0" baseline="0"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67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4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tags" Target="../tags/tag6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64.xml"/><Relationship Id="rId4" Type="http://schemas.openxmlformats.org/officeDocument/2006/relationships/image" Target="../media/image7.png"/><Relationship Id="rId3" Type="http://schemas.openxmlformats.org/officeDocument/2006/relationships/tags" Target="../tags/tag63.xml"/><Relationship Id="rId2" Type="http://schemas.openxmlformats.org/officeDocument/2006/relationships/image" Target="../media/image6.jpe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2069465"/>
            <a:ext cx="12192000" cy="17684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70305" y="2169160"/>
            <a:ext cx="985075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000" b="1" dirty="0">
                <a:solidFill>
                  <a:schemeClr val="bg1"/>
                </a:solidFill>
                <a:sym typeface="+mn-ea"/>
              </a:rPr>
              <a:t>数学学院</a:t>
            </a:r>
            <a:r>
              <a:rPr lang="en-US" altLang="zh-CN" sz="4000" b="1" dirty="0">
                <a:solidFill>
                  <a:schemeClr val="bg1"/>
                </a:solidFill>
                <a:sym typeface="+mn-ea"/>
              </a:rPr>
              <a:t>--</a:t>
            </a:r>
            <a:r>
              <a:rPr lang="zh-CN" altLang="en-US" sz="4000" b="1" dirty="0">
                <a:solidFill>
                  <a:schemeClr val="bg1"/>
                </a:solidFill>
                <a:sym typeface="+mn-ea"/>
              </a:rPr>
              <a:t>案例分析</a:t>
            </a:r>
            <a:r>
              <a:rPr lang="en-US" altLang="zh-CN" sz="4000" b="1" dirty="0">
                <a:solidFill>
                  <a:schemeClr val="bg1"/>
                </a:solidFill>
                <a:sym typeface="+mn-ea"/>
              </a:rPr>
              <a:t>&amp;</a:t>
            </a:r>
            <a:r>
              <a:rPr lang="zh-CN" altLang="en-US" sz="4000" b="1" dirty="0">
                <a:solidFill>
                  <a:schemeClr val="bg1"/>
                </a:solidFill>
                <a:sym typeface="+mn-ea"/>
              </a:rPr>
              <a:t>科技写作</a:t>
            </a:r>
            <a:endParaRPr lang="zh-CN" altLang="en-US" sz="4000" b="1" dirty="0">
              <a:solidFill>
                <a:schemeClr val="bg1"/>
              </a:solidFill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zh-CN" altLang="en-US" sz="4000" b="1" dirty="0">
                <a:solidFill>
                  <a:schemeClr val="bg1"/>
                </a:solidFill>
                <a:sym typeface="+mn-ea"/>
              </a:rPr>
              <a:t>脑电数据情感</a:t>
            </a:r>
            <a:r>
              <a:rPr lang="zh-CN" altLang="en-US" sz="4000" b="1" dirty="0">
                <a:solidFill>
                  <a:schemeClr val="bg1"/>
                </a:solidFill>
                <a:sym typeface="+mn-ea"/>
              </a:rPr>
              <a:t>分析</a:t>
            </a:r>
            <a:endParaRPr lang="zh-CN" altLang="en-US" sz="40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163149" y="165879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0911149" y="1406795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645" y="211455"/>
            <a:ext cx="2681605" cy="831215"/>
          </a:xfrm>
          <a:prstGeom prst="rect">
            <a:avLst/>
          </a:prstGeom>
        </p:spPr>
      </p:pic>
      <p:pic>
        <p:nvPicPr>
          <p:cNvPr id="17" name="图片 16" descr="实验室logo600"/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>
                  <a:alpha val="100000"/>
                </a:srgbClr>
              </a:clrFrom>
              <a:clrTo>
                <a:srgbClr val="FEFEF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69905" y="141605"/>
            <a:ext cx="1310640" cy="831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96464" y="161571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77143" y="1259175"/>
            <a:ext cx="7837714" cy="4338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HREE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0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887549" y="2220549"/>
            <a:ext cx="2416902" cy="2416902"/>
            <a:chOff x="4887549" y="1124584"/>
            <a:chExt cx="2416902" cy="2416902"/>
          </a:xfrm>
        </p:grpSpPr>
        <p:sp>
          <p:nvSpPr>
            <p:cNvPr id="47" name="文本框 46"/>
            <p:cNvSpPr txBox="1"/>
            <p:nvPr/>
          </p:nvSpPr>
          <p:spPr>
            <a:xfrm>
              <a:off x="4887549" y="1178873"/>
              <a:ext cx="2416902" cy="23069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r>
                <a:rPr lang="zh-CN" altLang="en-US" sz="72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探索</a:t>
              </a:r>
              <a:endParaRPr lang="zh-CN" altLang="en-US" sz="72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4887549" y="1124584"/>
              <a:ext cx="2416902" cy="241690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10497820" y="-635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4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401955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91845" y="248920"/>
            <a:ext cx="8841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数据</a:t>
            </a: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探索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r>
              <a:rPr lang="en-US" altLang="zh-CN" dirty="0"/>
              <a:t>8</a:t>
            </a:r>
            <a:endParaRPr lang="en-US" altLang="zh-CN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515" y="2902585"/>
            <a:ext cx="2894330" cy="117348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045845" y="4311015"/>
            <a:ext cx="4495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（信号处理之傅里叶变换可使用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scipy.fftpack）</a:t>
            </a:r>
            <a:endParaRPr lang="zh-CN" altLang="en-US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08355" y="1544320"/>
            <a:ext cx="53200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u"/>
            </a:pPr>
            <a:r>
              <a:rPr lang="zh-CN" altLang="en-US">
                <a:sym typeface="+mn-ea"/>
              </a:rPr>
              <a:t>利用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傅里叶变换</a:t>
            </a:r>
            <a:r>
              <a:rPr lang="zh-CN" altLang="en-US">
                <a:sym typeface="+mn-ea"/>
              </a:rPr>
              <a:t>将信号转换至频域，提取其功率谱密度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PSD特征</a:t>
            </a:r>
            <a:r>
              <a:rPr lang="zh-CN" altLang="en-US">
                <a:sym typeface="+mn-ea"/>
              </a:rPr>
              <a:t>（信号处理相关可参考示例</a:t>
            </a:r>
            <a:r>
              <a:rPr lang="zh-CN" altLang="en-US">
                <a:sym typeface="+mn-ea"/>
              </a:rPr>
              <a:t>代码</a:t>
            </a:r>
            <a:r>
              <a:rPr lang="zh-CN" altLang="en-US">
                <a:sym typeface="+mn-ea"/>
              </a:rPr>
              <a:t>）</a:t>
            </a:r>
            <a:endParaRPr lang="zh-CN" altLang="en-US">
              <a:sym typeface="+mn-ea"/>
            </a:endParaRPr>
          </a:p>
        </p:txBody>
      </p:sp>
      <p:pic>
        <p:nvPicPr>
          <p:cNvPr id="5" name="图片 4" descr="6e2de0d3bcde1de4f1d876180a56ba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140" y="1544320"/>
            <a:ext cx="4868545" cy="42240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75665" y="4836795"/>
            <a:ext cx="53200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u"/>
            </a:pPr>
            <a:r>
              <a:rPr lang="zh-CN" altLang="en-US">
                <a:sym typeface="+mn-ea"/>
              </a:rPr>
              <a:t>对脑电信号数据提取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均值、标准差</a:t>
            </a:r>
            <a:r>
              <a:rPr lang="zh-CN" altLang="en-US">
                <a:sym typeface="+mn-ea"/>
              </a:rPr>
              <a:t>等其他</a:t>
            </a:r>
            <a:r>
              <a:rPr lang="zh-CN" altLang="en-US">
                <a:sym typeface="+mn-ea"/>
              </a:rPr>
              <a:t>统计学特征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401955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91845" y="248920"/>
            <a:ext cx="8841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数据</a:t>
            </a: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探索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r>
              <a:rPr lang="en-US" altLang="zh-CN" dirty="0"/>
              <a:t>8</a:t>
            </a:r>
            <a:endParaRPr lang="en-US" altLang="zh-CN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515" y="2902585"/>
            <a:ext cx="2894330" cy="117348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002030" y="4389120"/>
            <a:ext cx="4495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（信号处理之傅里叶变换可使用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scipy.fftpack）</a:t>
            </a:r>
            <a:endParaRPr lang="zh-CN" altLang="en-US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492875" y="1370330"/>
            <a:ext cx="4877435" cy="4742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zh-CN" altLang="en-US" sz="1400"/>
              <a:t>'''【</a:t>
            </a:r>
            <a:r>
              <a:rPr lang="zh-CN" altLang="en-US" sz="1400">
                <a:solidFill>
                  <a:srgbClr val="FF0000"/>
                </a:solidFill>
              </a:rPr>
              <a:t>示例</a:t>
            </a:r>
            <a:r>
              <a:rPr lang="en-US" altLang="zh-CN" sz="1400">
                <a:solidFill>
                  <a:srgbClr val="FF0000"/>
                </a:solidFill>
              </a:rPr>
              <a:t>PSD</a:t>
            </a:r>
            <a:r>
              <a:rPr lang="zh-CN" altLang="en-US" sz="1400">
                <a:solidFill>
                  <a:srgbClr val="FF0000"/>
                </a:solidFill>
              </a:rPr>
              <a:t>代码</a:t>
            </a:r>
            <a:r>
              <a:rPr lang="zh-CN" altLang="en-US" sz="1400"/>
              <a:t>】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计算频带功率谱密度PSD特征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signal:输入信号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N:采样点数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输出 PSD-[theta, alpha, beta, gamma]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'''</a:t>
            </a:r>
            <a:endParaRPr lang="zh-CN" altLang="en-US" sz="1400"/>
          </a:p>
          <a:p>
            <a:pPr>
              <a:lnSpc>
                <a:spcPct val="120000"/>
              </a:lnSpc>
            </a:pP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def PSD(signal, N=128):  # 默认做N=128点的FFT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    Y = fft(signal, N)  # FFT变换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    Y = np.abs(Y)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    ps = Y ** 2 / N  # 功率谱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    # 计算4-45Hz四个频带theta, alpha, beta, gamma的PSD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    theta = sum(ps[4:8])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    alpha = sum(ps[8:15])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    beta = sum(ps[15:32])</a:t>
            </a: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    gamma = sum(ps[32:45])</a:t>
            </a:r>
            <a:endParaRPr lang="zh-CN" altLang="en-US" sz="1400"/>
          </a:p>
          <a:p>
            <a:pPr>
              <a:lnSpc>
                <a:spcPct val="120000"/>
              </a:lnSpc>
            </a:pPr>
            <a:endParaRPr lang="zh-CN" altLang="en-US" sz="1400"/>
          </a:p>
          <a:p>
            <a:pPr>
              <a:lnSpc>
                <a:spcPct val="120000"/>
              </a:lnSpc>
            </a:pPr>
            <a:r>
              <a:rPr lang="zh-CN" altLang="en-US" sz="1400"/>
              <a:t>    return [</a:t>
            </a:r>
            <a:r>
              <a:rPr lang="zh-CN" altLang="en-US" sz="1400">
                <a:solidFill>
                  <a:srgbClr val="FF0000"/>
                </a:solidFill>
              </a:rPr>
              <a:t>theta, alpha, beta, gamma</a:t>
            </a:r>
            <a:r>
              <a:rPr lang="zh-CN" altLang="en-US" sz="1400"/>
              <a:t>]</a:t>
            </a:r>
            <a:endParaRPr lang="zh-CN" altLang="en-US" sz="1400"/>
          </a:p>
        </p:txBody>
      </p:sp>
      <p:sp>
        <p:nvSpPr>
          <p:cNvPr id="9" name="文本框 8"/>
          <p:cNvSpPr txBox="1"/>
          <p:nvPr/>
        </p:nvSpPr>
        <p:spPr>
          <a:xfrm>
            <a:off x="808355" y="1544320"/>
            <a:ext cx="53200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u"/>
            </a:pPr>
            <a:r>
              <a:rPr lang="zh-CN" altLang="en-US">
                <a:sym typeface="+mn-ea"/>
              </a:rPr>
              <a:t>利用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傅里叶变换</a:t>
            </a:r>
            <a:r>
              <a:rPr lang="zh-CN" altLang="en-US">
                <a:sym typeface="+mn-ea"/>
              </a:rPr>
              <a:t>将信号转换至频域，提取其功率谱密度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PSD特征</a:t>
            </a:r>
            <a:r>
              <a:rPr lang="zh-CN" altLang="en-US">
                <a:sym typeface="+mn-ea"/>
              </a:rPr>
              <a:t>（信号处理相关可参考右侧代码</a:t>
            </a:r>
            <a:r>
              <a:rPr lang="zh-CN" altLang="en-US">
                <a:sym typeface="+mn-ea"/>
              </a:rPr>
              <a:t>）</a:t>
            </a:r>
            <a:endParaRPr lang="zh-CN" altLang="en-US"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15060" y="5293360"/>
            <a:ext cx="1744345" cy="5924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shape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olidFill>
                  <a:schemeClr val="tx1"/>
                </a:solidFill>
              </a:rPr>
              <a:t>（</a:t>
            </a:r>
            <a:r>
              <a:rPr lang="en-US" altLang="zh-CN" sz="1600">
                <a:solidFill>
                  <a:schemeClr val="tx1"/>
                </a:solidFill>
              </a:rPr>
              <a:t>1280</a:t>
            </a:r>
            <a:r>
              <a:rPr lang="zh-CN" altLang="en-US" sz="1600">
                <a:solidFill>
                  <a:schemeClr val="tx1"/>
                </a:solidFill>
              </a:rPr>
              <a:t>，</a:t>
            </a:r>
            <a:r>
              <a:rPr lang="en-US" altLang="zh-CN" sz="1600">
                <a:solidFill>
                  <a:schemeClr val="tx1"/>
                </a:solidFill>
              </a:rPr>
              <a:t>7680</a:t>
            </a:r>
            <a:r>
              <a:rPr lang="zh-CN" altLang="en-US" sz="1600">
                <a:solidFill>
                  <a:schemeClr val="tx1"/>
                </a:solidFill>
              </a:rPr>
              <a:t>）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992245" y="5293360"/>
            <a:ext cx="1744345" cy="5924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shape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olidFill>
                  <a:schemeClr val="tx1"/>
                </a:solidFill>
              </a:rPr>
              <a:t>（</a:t>
            </a:r>
            <a:r>
              <a:rPr lang="en-US" altLang="zh-CN" sz="1600">
                <a:solidFill>
                  <a:schemeClr val="tx1"/>
                </a:solidFill>
              </a:rPr>
              <a:t>1280</a:t>
            </a:r>
            <a:r>
              <a:rPr lang="zh-CN" altLang="en-US" sz="1600">
                <a:solidFill>
                  <a:schemeClr val="tx1"/>
                </a:solidFill>
              </a:rPr>
              <a:t>，</a:t>
            </a:r>
            <a:r>
              <a:rPr lang="en-US" altLang="zh-CN" sz="1600">
                <a:solidFill>
                  <a:schemeClr val="tx1"/>
                </a:solidFill>
              </a:rPr>
              <a:t>4</a:t>
            </a:r>
            <a:r>
              <a:rPr lang="zh-CN" altLang="en-US" sz="1600">
                <a:solidFill>
                  <a:schemeClr val="tx1"/>
                </a:solidFill>
              </a:rPr>
              <a:t>）</a:t>
            </a:r>
            <a:endParaRPr lang="zh-CN" altLang="en-US" sz="1600">
              <a:solidFill>
                <a:schemeClr val="tx1"/>
              </a:solidFill>
            </a:endParaRPr>
          </a:p>
        </p:txBody>
      </p:sp>
      <p:cxnSp>
        <p:nvCxnSpPr>
          <p:cNvPr id="12" name="直接箭头连接符 11"/>
          <p:cNvCxnSpPr>
            <a:stCxn id="7" idx="3"/>
            <a:endCxn id="8" idx="1"/>
          </p:cNvCxnSpPr>
          <p:nvPr/>
        </p:nvCxnSpPr>
        <p:spPr>
          <a:xfrm>
            <a:off x="2859405" y="5589905"/>
            <a:ext cx="113284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2941320" y="5268595"/>
            <a:ext cx="11061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PSD</a:t>
            </a:r>
            <a:r>
              <a:rPr lang="zh-CN" altLang="en-US" sz="1600">
                <a:solidFill>
                  <a:srgbClr val="FF0000"/>
                </a:solidFill>
              </a:rPr>
              <a:t>特征</a:t>
            </a:r>
            <a:endParaRPr lang="zh-CN" altLang="en-US" sz="16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401955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1057275" y="1305560"/>
            <a:ext cx="954786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>
                <a:sym typeface="+mn-ea"/>
              </a:rPr>
              <a:t>根据</a:t>
            </a:r>
            <a:r>
              <a:rPr lang="zh-CN" altLang="en-US" sz="2800">
                <a:solidFill>
                  <a:srgbClr val="FF0000"/>
                </a:solidFill>
                <a:sym typeface="+mn-ea"/>
              </a:rPr>
              <a:t>统计学特征</a:t>
            </a:r>
            <a:r>
              <a:rPr lang="zh-CN" altLang="en-US" sz="2800">
                <a:sym typeface="+mn-ea"/>
              </a:rPr>
              <a:t>分析情感</a:t>
            </a:r>
            <a:r>
              <a:rPr lang="zh-CN" altLang="en-US" sz="2800">
                <a:sym typeface="+mn-ea"/>
              </a:rPr>
              <a:t>进行数据探索</a:t>
            </a:r>
            <a:endParaRPr lang="zh-CN" altLang="en-US" sz="28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endParaRPr lang="zh-CN" altLang="en-US" sz="28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>
                <a:sym typeface="+mn-ea"/>
              </a:rPr>
              <a:t>根据信号处理领域</a:t>
            </a:r>
            <a:r>
              <a:rPr lang="zh-CN" altLang="en-US" sz="2800">
                <a:solidFill>
                  <a:srgbClr val="FF0000"/>
                </a:solidFill>
                <a:sym typeface="+mn-ea"/>
              </a:rPr>
              <a:t>PSD特征</a:t>
            </a:r>
            <a:r>
              <a:rPr lang="zh-CN" altLang="en-US" sz="2800">
                <a:sym typeface="+mn-ea"/>
              </a:rPr>
              <a:t>进行数据探索</a:t>
            </a:r>
            <a:endParaRPr lang="zh-CN" altLang="en-US" sz="28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endParaRPr lang="zh-CN" altLang="en-US" sz="28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>
                <a:sym typeface="+mn-ea"/>
              </a:rPr>
              <a:t>综合</a:t>
            </a:r>
            <a:r>
              <a:rPr lang="zh-CN" altLang="en-US" sz="2800">
                <a:sym typeface="+mn-ea"/>
              </a:rPr>
              <a:t>统计学特征基础增加</a:t>
            </a:r>
            <a:r>
              <a:rPr lang="zh-CN" altLang="en-US" sz="2800">
                <a:sym typeface="+mn-ea"/>
              </a:rPr>
              <a:t>几项频段</a:t>
            </a:r>
            <a:r>
              <a:rPr lang="en-US" altLang="zh-CN" sz="2800">
                <a:sym typeface="+mn-ea"/>
              </a:rPr>
              <a:t>PSD</a:t>
            </a:r>
            <a:r>
              <a:rPr lang="zh-CN" altLang="en-US" sz="2800">
                <a:sym typeface="+mn-ea"/>
              </a:rPr>
              <a:t>特征进行数据探索</a:t>
            </a:r>
            <a:endParaRPr lang="zh-CN" altLang="en-US" sz="2800">
              <a:sym typeface="+mn-ea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          </a:t>
            </a:r>
            <a:r>
              <a:rPr lang="en-US" altLang="zh-CN"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各组谈一下探索之后的</a:t>
            </a:r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发现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1845" y="248920"/>
            <a:ext cx="8841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数据</a:t>
            </a: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探索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r>
              <a:rPr lang="en-US" altLang="zh-CN" dirty="0"/>
              <a:t>8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96464" y="161571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77143" y="1259175"/>
            <a:ext cx="7837714" cy="4338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FOUR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0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887549" y="2220549"/>
            <a:ext cx="2416902" cy="2416902"/>
            <a:chOff x="4887549" y="1124584"/>
            <a:chExt cx="2416902" cy="2416902"/>
          </a:xfrm>
        </p:grpSpPr>
        <p:sp>
          <p:nvSpPr>
            <p:cNvPr id="47" name="文本框 46"/>
            <p:cNvSpPr txBox="1"/>
            <p:nvPr/>
          </p:nvSpPr>
          <p:spPr>
            <a:xfrm>
              <a:off x="4887549" y="1178873"/>
              <a:ext cx="2416902" cy="23069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评价</a:t>
              </a:r>
              <a:r>
                <a:rPr lang="zh-CN" altLang="en-US" sz="72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指标</a:t>
              </a:r>
              <a:endParaRPr lang="zh-CN" altLang="en-US" sz="72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4887549" y="1124584"/>
              <a:ext cx="2416902" cy="241690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10535920" y="-635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4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401955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84225" y="226695"/>
            <a:ext cx="8841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评价</a:t>
            </a: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指标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r>
              <a:rPr lang="en-US" altLang="zh-CN" dirty="0"/>
              <a:t>13</a:t>
            </a:r>
            <a:endParaRPr lang="en-US" altLang="zh-CN" dirty="0"/>
          </a:p>
        </p:txBody>
      </p:sp>
      <p:sp>
        <p:nvSpPr>
          <p:cNvPr id="15" name="文本框 14"/>
          <p:cNvSpPr txBox="1"/>
          <p:nvPr/>
        </p:nvSpPr>
        <p:spPr>
          <a:xfrm>
            <a:off x="5231765" y="10845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混淆</a:t>
            </a:r>
            <a:r>
              <a:rPr lang="zh-CN" altLang="en-US"/>
              <a:t>矩阵</a:t>
            </a:r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1258570" y="4546600"/>
            <a:ext cx="967422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/>
              <a:t>       </a:t>
            </a:r>
            <a:r>
              <a:rPr lang="zh-CN" altLang="en-US"/>
              <a:t>对于数据集中的正例样本，若在模型中被预测为一个正例样本，则该样本为一个TP（真正例）；若在模型中被预测为一个负例样本，则该样本为一个FN（假负例）。对于数据集中的负例样本，若在模型中被预测为一个正例样本，则该样本为一个FP（假正例）；若在模型中被预测为一个负例样本，则该样本为一个TN（真负例）。</a:t>
            </a:r>
            <a:endParaRPr lang="zh-CN" altLang="en-US"/>
          </a:p>
        </p:txBody>
      </p:sp>
      <p:graphicFrame>
        <p:nvGraphicFramePr>
          <p:cNvPr id="28" name="表格 27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258372" y="1453141"/>
          <a:ext cx="9673986" cy="29075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60965"/>
                <a:gridCol w="2098014"/>
                <a:gridCol w="2999083"/>
                <a:gridCol w="3015924"/>
              </a:tblGrid>
              <a:tr h="514985">
                <a:tc rowSpan="4">
                  <a:txBody>
                    <a:bodyPr/>
                    <a:p>
                      <a:pPr algn="ctr"/>
                      <a:r>
                        <a:rPr lang="en-US" altLang="zh-CN" sz="2400" dirty="0"/>
                        <a:t>Actual</a:t>
                      </a:r>
                      <a:endParaRPr lang="zh-CN" altLang="en-US" sz="2400" dirty="0"/>
                    </a:p>
                  </a:txBody>
                  <a:tcPr anchor="ctr"/>
                </a:tc>
                <a:tc gridSpan="3">
                  <a:txBody>
                    <a:bodyPr/>
                    <a:p>
                      <a:pPr algn="ctr"/>
                      <a:r>
                        <a:rPr lang="en-US" altLang="zh-CN" sz="2400" dirty="0"/>
                        <a:t>Predicted</a:t>
                      </a:r>
                      <a:endParaRPr lang="zh-CN" altLang="en-US" sz="2400" dirty="0"/>
                    </a:p>
                  </a:txBody>
                  <a:tcPr anchor="ctr"/>
                </a:tc>
                <a:tc hMerge="1">
                  <a:tcPr/>
                </a:tc>
                <a:tc hMerge="1">
                  <a:tcPr/>
                </a:tc>
              </a:tr>
              <a:tr h="514853">
                <a:tc vMerge="1">
                  <a:tcPr/>
                </a:tc>
                <a:tc>
                  <a:txBody>
                    <a:bodyPr/>
                    <a:p>
                      <a:pPr algn="ctr"/>
                      <a:endParaRPr lang="zh-CN" altLang="en-US" sz="2400"/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/>
                        <a:t>Positive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/>
                        <a:t>Negative</a:t>
                      </a:r>
                      <a:endParaRPr lang="zh-CN" altLang="en-US" sz="2400" dirty="0"/>
                    </a:p>
                  </a:txBody>
                  <a:tcPr anchor="ctr"/>
                </a:tc>
              </a:tr>
              <a:tr h="938849">
                <a:tc vMerge="1"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/>
                        <a:t>Positive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/>
                        <a:t>True Positive(TP)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/>
                        <a:t>False Negative(FN)</a:t>
                      </a:r>
                      <a:endParaRPr lang="zh-CN" altLang="en-US" sz="2400" dirty="0"/>
                    </a:p>
                  </a:txBody>
                  <a:tcPr anchor="ctr"/>
                </a:tc>
              </a:tr>
              <a:tr h="938849">
                <a:tc vMerge="1"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/>
                        <a:t>Negative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/>
                        <a:t>False Positive(FP)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/>
                        <a:t>True Negative(TN)</a:t>
                      </a:r>
                      <a:endParaRPr lang="zh-CN" altLang="en-US" sz="24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401955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75970" y="327025"/>
            <a:ext cx="8841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评价</a:t>
            </a: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指标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r>
              <a:rPr lang="en-US" altLang="zh-CN" dirty="0"/>
              <a:t>14</a:t>
            </a:r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638810" y="1236345"/>
            <a:ext cx="6866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u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进阶评价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指标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90270" y="1640840"/>
            <a:ext cx="6518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准确率</a:t>
            </a:r>
            <a:r>
              <a:rPr lang="en-US" altLang="zh-CN"/>
              <a:t>ACC</a:t>
            </a:r>
            <a:r>
              <a:rPr lang="zh-CN" altLang="en-US"/>
              <a:t>：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/>
              <p:cNvSpPr txBox="1"/>
              <p:nvPr/>
            </p:nvSpPr>
            <p:spPr>
              <a:xfrm>
                <a:off x="3939540" y="2053590"/>
                <a:ext cx="3469640" cy="6089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𝐴𝐶𝐶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𝑇𝑃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𝑇𝑁</m:t>
                          </m:r>
                        </m:num>
                        <m:den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𝑇𝑃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𝐹𝑃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𝑇𝑁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9540" y="2053590"/>
                <a:ext cx="3469640" cy="60896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7" name="文本框 6"/>
          <p:cNvSpPr txBox="1"/>
          <p:nvPr/>
        </p:nvSpPr>
        <p:spPr>
          <a:xfrm>
            <a:off x="890270" y="2862580"/>
            <a:ext cx="6853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查全率</a:t>
            </a:r>
            <a:r>
              <a:rPr lang="en-US" altLang="zh-CN"/>
              <a:t>recall</a:t>
            </a:r>
            <a:r>
              <a:rPr lang="zh-CN" altLang="en-US"/>
              <a:t>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890270" y="4084320"/>
            <a:ext cx="6518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查准率</a:t>
            </a:r>
            <a:r>
              <a:rPr lang="en-US" altLang="zh-CN"/>
              <a:t>p</a:t>
            </a:r>
            <a:r>
              <a:rPr lang="zh-CN" altLang="en-US"/>
              <a:t>recision：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文本框 10"/>
              <p:cNvSpPr txBox="1"/>
              <p:nvPr/>
            </p:nvSpPr>
            <p:spPr>
              <a:xfrm>
                <a:off x="3355340" y="3352165"/>
                <a:ext cx="4638675" cy="6089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𝑟𝑒𝑐𝑎𝑙𝑙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 = 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𝑇𝑃𝑅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r>
                        <a:rPr lang="en-US" altLang="zh-CN">
                          <a:latin typeface="Cambria Math" panose="02040503050406030204" charset="0"/>
                          <a:sym typeface="+mn-ea"/>
                        </a:rPr>
                        <m:t>𝑠𝑒𝑛𝑠𝑖𝑡𝑖𝑣𝑖𝑡𝑦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𝑇𝑃</m:t>
                          </m:r>
                        </m:num>
                        <m:den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𝑇𝑃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1" name="文本框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5340" y="3352165"/>
                <a:ext cx="4638675" cy="60896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/>
              <p:cNvSpPr txBox="1"/>
              <p:nvPr/>
            </p:nvSpPr>
            <p:spPr>
              <a:xfrm>
                <a:off x="4036060" y="4554855"/>
                <a:ext cx="3469640" cy="6089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𝑝𝑟𝑒𝑐𝑖𝑠𝑜𝑛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𝑇𝑃</m:t>
                          </m:r>
                        </m:num>
                        <m:den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𝑇𝑃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6060" y="4554855"/>
                <a:ext cx="3469640" cy="60896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13" name="文本框 12"/>
          <p:cNvSpPr txBox="1"/>
          <p:nvPr/>
        </p:nvSpPr>
        <p:spPr>
          <a:xfrm>
            <a:off x="890270" y="5306060"/>
            <a:ext cx="6518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特异度</a:t>
            </a:r>
            <a:r>
              <a:rPr lang="en-US" altLang="zh-CN"/>
              <a:t>s</a:t>
            </a:r>
            <a:r>
              <a:t>pecificity</a:t>
            </a:r>
            <a:r>
              <a:rPr lang="zh-CN" altLang="en-US"/>
              <a:t>：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/>
              <p:cNvSpPr txBox="1"/>
              <p:nvPr/>
            </p:nvSpPr>
            <p:spPr>
              <a:xfrm>
                <a:off x="4163060" y="5874385"/>
                <a:ext cx="3469640" cy="6089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𝑠𝑝𝑒𝑐𝑖𝑓𝑖𝑐𝑖𝑡𝑦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𝑇𝑁</m:t>
                          </m:r>
                        </m:num>
                        <m:den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𝑇𝑁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5" name="文本框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3060" y="5874385"/>
                <a:ext cx="3469640" cy="60896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401955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75970" y="327025"/>
            <a:ext cx="8841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评价</a:t>
            </a: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指标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r>
              <a:rPr lang="en-US" altLang="zh-CN" dirty="0"/>
              <a:t>15</a:t>
            </a:r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638810" y="1236345"/>
            <a:ext cx="6866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u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进阶评价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指标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90270" y="1640840"/>
            <a:ext cx="27800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F-measure</a:t>
            </a:r>
            <a:r>
              <a:rPr lang="zh-CN" altLang="en-US"/>
              <a:t>：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/>
              <p:cNvSpPr txBox="1"/>
              <p:nvPr/>
            </p:nvSpPr>
            <p:spPr>
              <a:xfrm>
                <a:off x="3242310" y="2053590"/>
                <a:ext cx="5708015" cy="65849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𝐹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𝑚𝑒𝑎𝑠𝑢𝑟𝑒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∗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𝑝𝑟𝑒𝑐𝑖𝑠𝑖𝑜𝑛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∗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𝑟𝑒𝑐𝑎𝑙𝑙</m:t>
                          </m:r>
                        </m:num>
                        <m:den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𝑝𝑟𝑒𝑐𝑖𝑠𝑖𝑜𝑛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𝑟𝑒𝑐𝑎𝑙𝑙</m:t>
                          </m:r>
                        </m:den>
                      </m:f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2310" y="2053590"/>
                <a:ext cx="5708015" cy="65849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7" name="文本框 6"/>
          <p:cNvSpPr txBox="1"/>
          <p:nvPr/>
        </p:nvSpPr>
        <p:spPr>
          <a:xfrm>
            <a:off x="890270" y="3320415"/>
            <a:ext cx="27800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G-mean</a:t>
            </a:r>
            <a:r>
              <a:rPr lang="zh-CN" altLang="en-US"/>
              <a:t>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890270" y="4786630"/>
            <a:ext cx="8060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t>Logistic Loss</a:t>
            </a:r>
            <a:r>
              <a:rPr lang="zh-CN" altLang="en-US"/>
              <a:t>：</a:t>
            </a:r>
            <a:r>
              <a:rPr lang="en-US" altLang="zh-CN"/>
              <a:t>N</a:t>
            </a:r>
            <a:r>
              <a:rPr lang="zh-CN" altLang="en-US"/>
              <a:t>样本数， y</a:t>
            </a:r>
            <a:r>
              <a:rPr lang="zh-CN" altLang="en-US" baseline="-25000"/>
              <a:t>i</a:t>
            </a:r>
            <a:r>
              <a:rPr lang="zh-CN" altLang="en-US"/>
              <a:t> ∈ {0, 1}，y</a:t>
            </a:r>
            <a:r>
              <a:rPr lang="zh-CN" altLang="en-US" baseline="-25000"/>
              <a:t>i</a:t>
            </a:r>
            <a:r>
              <a:rPr lang="zh-CN" altLang="en-US"/>
              <a:t>和p</a:t>
            </a:r>
            <a:r>
              <a:rPr lang="zh-CN" altLang="en-US" baseline="-25000"/>
              <a:t>i</a:t>
            </a:r>
            <a:r>
              <a:rPr lang="zh-CN" altLang="en-US"/>
              <a:t>分别代表真实值和概率预测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文本框 10"/>
              <p:cNvSpPr txBox="1"/>
              <p:nvPr/>
            </p:nvSpPr>
            <p:spPr>
              <a:xfrm>
                <a:off x="3776345" y="3801110"/>
                <a:ext cx="4638675" cy="42227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𝐺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𝑚𝑒𝑎𝑛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radPr>
                        <m:deg/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𝑠𝑝𝑒𝑐𝑖𝑓𝑖𝑐𝑖𝑡𝑦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∗</m:t>
                          </m:r>
                          <m:r>
                            <a:rPr lang="en-US" altLang="zh-CN">
                              <a:latin typeface="Cambria Math" panose="02040503050406030204" charset="0"/>
                              <a:sym typeface="+mn-ea"/>
                            </a:rPr>
                            <m:t>𝑠𝑒𝑛𝑠𝑖𝑡𝑖𝑣𝑖𝑡𝑦</m:t>
                          </m:r>
                        </m:e>
                      </m:rad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1" name="文本框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6345" y="3801110"/>
                <a:ext cx="4638675" cy="42227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/>
              <p:cNvSpPr txBox="1"/>
              <p:nvPr/>
            </p:nvSpPr>
            <p:spPr>
              <a:xfrm>
                <a:off x="3355340" y="5330190"/>
                <a:ext cx="5654040" cy="87503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𝑙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𝑙𝑜𝑔𝑖𝑠𝑡𝑖𝑐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naryPr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𝑖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𝑁</m:t>
                          </m:r>
                        </m:sup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𝑙𝑜𝑔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)+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(</m:t>
                              </m:r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1</m:t>
                              </m:r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−</m:t>
                              </m:r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)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𝑙𝑜𝑔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1</m:t>
                              </m:r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−</m:t>
                              </m:r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)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5340" y="5330190"/>
                <a:ext cx="5654040" cy="87503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401955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75970" y="327025"/>
            <a:ext cx="8841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评价</a:t>
            </a: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指标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r>
              <a:rPr lang="en-US" altLang="zh-CN" dirty="0"/>
              <a:t>16</a:t>
            </a:r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638810" y="1236345"/>
            <a:ext cx="6866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u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视化评价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指标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90270" y="1640840"/>
            <a:ext cx="580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ROC</a:t>
            </a:r>
            <a:r>
              <a:rPr lang="zh-CN" altLang="en-US"/>
              <a:t>曲线：反应模型整体检出能力，若一个</a:t>
            </a:r>
            <a:r>
              <a:rPr lang="en-US" altLang="zh-CN"/>
              <a:t>ROC</a:t>
            </a:r>
            <a:r>
              <a:rPr lang="zh-CN" altLang="en-US"/>
              <a:t>曲线完全高于另一条</a:t>
            </a:r>
            <a:r>
              <a:rPr lang="en-US" altLang="zh-CN"/>
              <a:t>ROC</a:t>
            </a:r>
            <a:r>
              <a:rPr lang="zh-CN" altLang="en-US"/>
              <a:t>曲线，则可说明该模型优于另一</a:t>
            </a:r>
            <a:r>
              <a:rPr lang="zh-CN" altLang="en-US"/>
              <a:t>模型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90270" y="3646805"/>
            <a:ext cx="580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AUC</a:t>
            </a:r>
            <a:r>
              <a:rPr lang="zh-CN" altLang="en-US"/>
              <a:t>：为</a:t>
            </a:r>
            <a:r>
              <a:rPr lang="en-US" altLang="zh-CN"/>
              <a:t>ROC</a:t>
            </a:r>
            <a:r>
              <a:rPr lang="zh-CN" altLang="en-US"/>
              <a:t>曲线的量化指标，表示为其曲线下区域</a:t>
            </a:r>
            <a:r>
              <a:rPr lang="zh-CN" altLang="en-US"/>
              <a:t>面积</a:t>
            </a:r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3245" y="1123950"/>
            <a:ext cx="3829050" cy="3524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96464" y="161571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07293" y="1964025"/>
            <a:ext cx="7837714" cy="4338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IVE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0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887595" y="186690"/>
            <a:ext cx="2563495" cy="1428750"/>
            <a:chOff x="4887549" y="1124584"/>
            <a:chExt cx="2563593" cy="3551555"/>
          </a:xfrm>
        </p:grpSpPr>
        <p:sp>
          <p:nvSpPr>
            <p:cNvPr id="47" name="文本框 46"/>
            <p:cNvSpPr txBox="1"/>
            <p:nvPr/>
          </p:nvSpPr>
          <p:spPr>
            <a:xfrm>
              <a:off x="5034240" y="1294101"/>
              <a:ext cx="2416902" cy="29801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作业</a:t>
              </a:r>
              <a:endParaRPr lang="zh-CN" altLang="en-US" sz="72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4887549" y="1124584"/>
              <a:ext cx="2416810" cy="3551555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10497820" y="-635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4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986405" y="1426845"/>
            <a:ext cx="7108825" cy="4201160"/>
            <a:chOff x="2379533" y="1891920"/>
            <a:chExt cx="11444277" cy="4200967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080795" y="1891920"/>
              <a:ext cx="10743015" cy="4200967"/>
              <a:chOff x="3408921" y="1891920"/>
              <a:chExt cx="10325339" cy="4200967"/>
            </a:xfrm>
          </p:grpSpPr>
          <p:sp>
            <p:nvSpPr>
              <p:cNvPr id="7" name="iṡľïḑè"/>
              <p:cNvSpPr txBox="1"/>
              <p:nvPr/>
            </p:nvSpPr>
            <p:spPr bwMode="auto">
              <a:xfrm>
                <a:off x="6035965" y="2089271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一、研究背景</a:t>
                </a:r>
                <a:endParaRPr lang="en-US" altLang="zh-CN" sz="240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二、数据描述</a:t>
                </a:r>
                <a:endParaRPr lang="en-US" altLang="zh-CN" sz="2400" dirty="0">
                  <a:sym typeface="+mn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三、数据</a:t>
                </a: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探索</a:t>
                </a:r>
                <a:endParaRPr lang="zh-CN" altLang="en-US" sz="240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四、评价</a:t>
                </a: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指标</a:t>
                </a:r>
                <a:endParaRPr lang="en-US" altLang="zh-CN" sz="2400" dirty="0">
                  <a:latin typeface="+mn-lt"/>
                  <a:ea typeface="+mn-ea"/>
                  <a:sym typeface="+mn-lt"/>
                </a:endParaRP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4320790" y="189192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/>
              <p:cNvSpPr txBox="1"/>
              <p:nvPr/>
            </p:nvSpPr>
            <p:spPr>
              <a:xfrm>
                <a:off x="3408921" y="3483200"/>
                <a:ext cx="639652" cy="107627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tr-TR" sz="32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目录</a:t>
                </a:r>
                <a:endParaRPr lang="zh-CN" altLang="tr-TR" sz="32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poetry_91022"/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17" name="图片 16" descr="实验室logo600"/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>
                  <a:alpha val="100000"/>
                </a:srgbClr>
              </a:clrFrom>
              <a:clrTo>
                <a:srgbClr val="FEFEF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4000" y="261620"/>
            <a:ext cx="953135" cy="605155"/>
          </a:xfrm>
          <a:prstGeom prst="rect">
            <a:avLst/>
          </a:prstGeom>
        </p:spPr>
      </p:pic>
      <p:pic>
        <p:nvPicPr>
          <p:cNvPr id="3" name="图片 2" descr="西北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9465" y="0"/>
            <a:ext cx="2502535" cy="7759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346325" y="0"/>
            <a:ext cx="6536690" cy="634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200"/>
          </a:p>
        </p:txBody>
      </p:sp>
      <p:sp>
        <p:nvSpPr>
          <p:cNvPr id="11" name="文本框 10"/>
          <p:cNvSpPr txBox="1"/>
          <p:nvPr/>
        </p:nvSpPr>
        <p:spPr>
          <a:xfrm>
            <a:off x="2420620" y="50165"/>
            <a:ext cx="628713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sym typeface="+mn-ea"/>
              </a:rPr>
              <a:t>案例分析</a:t>
            </a:r>
            <a:r>
              <a:rPr lang="en-US" altLang="zh-CN" sz="2400" b="1" dirty="0">
                <a:solidFill>
                  <a:schemeClr val="bg1"/>
                </a:solidFill>
                <a:sym typeface="+mn-ea"/>
              </a:rPr>
              <a:t>&amp;</a:t>
            </a:r>
            <a:r>
              <a:rPr lang="zh-CN" altLang="en-US" sz="2400" b="1" dirty="0">
                <a:solidFill>
                  <a:schemeClr val="bg1"/>
                </a:solidFill>
                <a:sym typeface="+mn-ea"/>
              </a:rPr>
              <a:t>科技写作</a:t>
            </a:r>
            <a:r>
              <a:rPr lang="en-US" altLang="zh-CN" sz="2400" b="1" dirty="0">
                <a:solidFill>
                  <a:schemeClr val="bg1"/>
                </a:solidFill>
                <a:sym typeface="+mn-ea"/>
              </a:rPr>
              <a:t>--</a:t>
            </a:r>
            <a:r>
              <a:rPr lang="zh-CN" altLang="en-US" sz="2400" b="1" dirty="0">
                <a:solidFill>
                  <a:schemeClr val="bg1"/>
                </a:solidFill>
                <a:sym typeface="+mn-ea"/>
              </a:rPr>
              <a:t>脑电数据情感</a:t>
            </a:r>
            <a:r>
              <a:rPr lang="zh-CN" altLang="en-US" sz="2400" b="1" dirty="0">
                <a:solidFill>
                  <a:schemeClr val="bg1"/>
                </a:solidFill>
                <a:sym typeface="+mn-ea"/>
              </a:rPr>
              <a:t>分析</a:t>
            </a:r>
            <a:endParaRPr lang="zh-CN" altLang="en-US" sz="2400" b="1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401955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75970" y="327025"/>
            <a:ext cx="8841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任务及</a:t>
            </a: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</a:t>
            </a: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r>
              <a:rPr lang="en-US" altLang="zh-CN" dirty="0"/>
              <a:t>18</a:t>
            </a:r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1076325" y="1541780"/>
            <a:ext cx="980567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just" fontAlgn="auto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(1) 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对情感标签进行划分，提取脑电数据统计学特征及功率谱密度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PSD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特征，使用机器学习算法（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SVM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ELM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等）或深度神经网络对脑电情感进行分析。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just" fontAlgn="auto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(2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使用至少两种评价指标对分类结果进行评估并进行分析。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just" fontAlgn="auto">
              <a:lnSpc>
                <a:spcPct val="200000"/>
              </a:lnSpc>
              <a:buFont typeface="Wingdings" panose="05000000000000000000" charset="0"/>
              <a:buNone/>
            </a:pPr>
            <a:r>
              <a:rPr lang="zh-CN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  从实验结果中得到了什么结论或者发现？</a:t>
            </a:r>
            <a:endParaRPr lang="zh-CN" altLang="zh-CN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2337435"/>
            <a:ext cx="12192000" cy="17684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70940" y="2664460"/>
            <a:ext cx="9850755" cy="977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b="1" dirty="0">
                <a:solidFill>
                  <a:schemeClr val="bg1"/>
                </a:solidFill>
                <a:sym typeface="+mn-ea"/>
              </a:rPr>
              <a:t>Thanks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645" y="211455"/>
            <a:ext cx="2681605" cy="831215"/>
          </a:xfrm>
          <a:prstGeom prst="rect">
            <a:avLst/>
          </a:prstGeom>
        </p:spPr>
      </p:pic>
      <p:pic>
        <p:nvPicPr>
          <p:cNvPr id="17" name="图片 16" descr="实验室logo600"/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>
                  <a:alpha val="100000"/>
                </a:srgbClr>
              </a:clrFrom>
              <a:clrTo>
                <a:srgbClr val="FEFEF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69905" y="211455"/>
            <a:ext cx="1310640" cy="831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96464" y="161571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76508" y="1259175"/>
            <a:ext cx="7837714" cy="43396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0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887549" y="2220549"/>
            <a:ext cx="2416902" cy="2416902"/>
            <a:chOff x="4887549" y="1124584"/>
            <a:chExt cx="2416902" cy="2416902"/>
          </a:xfrm>
        </p:grpSpPr>
        <p:sp>
          <p:nvSpPr>
            <p:cNvPr id="47" name="文本框 46"/>
            <p:cNvSpPr txBox="1"/>
            <p:nvPr/>
          </p:nvSpPr>
          <p:spPr>
            <a:xfrm>
              <a:off x="4887549" y="1178873"/>
              <a:ext cx="2416902" cy="23083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</a:t>
              </a:r>
              <a:endParaRPr lang="en-US" altLang="zh-CN" sz="72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72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  <a:endParaRPr lang="en-US" altLang="zh-CN" sz="72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4887549" y="1124584"/>
              <a:ext cx="2416902" cy="241690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10497820" y="-635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4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741679" y="158760"/>
            <a:ext cx="54006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</a:rPr>
              <a:t>研究背景</a:t>
            </a:r>
            <a:endParaRPr lang="zh-CN" altLang="en-US" sz="3200" b="1" dirty="0" smtClean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fld id="{51D91E7F-84B6-4064-9D4E-CC7D244BCA0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sp>
        <p:nvSpPr>
          <p:cNvPr id="23" name="内容占位符 2"/>
          <p:cNvSpPr>
            <a:spLocks noGrp="1"/>
          </p:cNvSpPr>
          <p:nvPr/>
        </p:nvSpPr>
        <p:spPr>
          <a:xfrm>
            <a:off x="915035" y="1134110"/>
            <a:ext cx="6369685" cy="1983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128905" indent="-128905" algn="l" rtl="0" eaLnBrk="0" fontAlgn="base" hangingPunct="0">
              <a:lnSpc>
                <a:spcPct val="90000"/>
              </a:lnSpc>
              <a:spcBef>
                <a:spcPct val="113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6080" indent="-128905" algn="l" rtl="0" eaLnBrk="0" fontAlgn="base" hangingPunct="0">
              <a:lnSpc>
                <a:spcPct val="90000"/>
              </a:lnSpc>
              <a:spcBef>
                <a:spcPts val="28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3255" indent="-128905" algn="l" rtl="0" eaLnBrk="0" fontAlgn="base" hangingPunct="0">
              <a:lnSpc>
                <a:spcPct val="90000"/>
              </a:lnSpc>
              <a:spcBef>
                <a:spcPts val="28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430" indent="-128905" algn="l" rtl="0" eaLnBrk="0" fontAlgn="base" hangingPunct="0">
              <a:lnSpc>
                <a:spcPct val="90000"/>
              </a:lnSpc>
              <a:spcBef>
                <a:spcPts val="28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605" indent="-128905" algn="l" rtl="0" eaLnBrk="0" fontAlgn="base" hangingPunct="0">
              <a:lnSpc>
                <a:spcPct val="90000"/>
              </a:lnSpc>
              <a:spcBef>
                <a:spcPts val="28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780" indent="-128905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955" indent="-128905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9130" indent="-128905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6305" indent="-128905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750"/>
              </a:spcBef>
              <a:spcAft>
                <a:spcPts val="500"/>
              </a:spcAft>
              <a:buFont typeface="Wingdings" panose="05000000000000000000" charset="0"/>
              <a:buChar char="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脑电信号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是由脑神经活动产生并且始终存在于中枢神经系统的   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spcBef>
                <a:spcPts val="750"/>
              </a:spcBef>
              <a:spcAft>
                <a:spcPts val="500"/>
              </a:spcAft>
              <a:buFont typeface="Wingdings" panose="05000000000000000000" charset="0"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     自发性电位活动，即一种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生理电信号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  <a:spcBef>
                <a:spcPts val="750"/>
              </a:spcBef>
              <a:spcAft>
                <a:spcPts val="500"/>
              </a:spcAft>
              <a:buFont typeface="Wingdings" panose="05000000000000000000" charset="0"/>
              <a:buChar char="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 通过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脑电帽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（脑电放大器）采集得到；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  <a:spcBef>
                <a:spcPts val="750"/>
              </a:spcBef>
              <a:spcAft>
                <a:spcPts val="500"/>
              </a:spcAft>
              <a:buFont typeface="Wingdings" panose="05000000000000000000" charset="0"/>
              <a:buChar char=""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 在临床医学、脑机接口方面意义重大。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ee8c2ff121b8a609ca66268699d27a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355" y="3823335"/>
            <a:ext cx="4994275" cy="2327910"/>
          </a:xfrm>
          <a:prstGeom prst="rect">
            <a:avLst/>
          </a:prstGeom>
        </p:spPr>
      </p:pic>
      <p:pic>
        <p:nvPicPr>
          <p:cNvPr id="7" name="图片 6" descr="20200818122811_IMG_34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675" y="3509010"/>
            <a:ext cx="4279265" cy="2853690"/>
          </a:xfrm>
          <a:prstGeom prst="rect">
            <a:avLst/>
          </a:prstGeom>
        </p:spPr>
      </p:pic>
      <p:pic>
        <p:nvPicPr>
          <p:cNvPr id="9" name="图片 8" descr="32电极位置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4870" y="1078230"/>
            <a:ext cx="3448685" cy="23749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346325" y="6405245"/>
            <a:ext cx="1751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/>
              <a:t>图</a:t>
            </a:r>
            <a:r>
              <a:rPr lang="en-US" altLang="zh-CN" sz="1400"/>
              <a:t>1 </a:t>
            </a:r>
            <a:r>
              <a:rPr lang="zh-CN" altLang="en-US" sz="1400"/>
              <a:t>脑电信号采集</a:t>
            </a:r>
            <a:endParaRPr lang="zh-CN" altLang="en-US" sz="1400"/>
          </a:p>
        </p:txBody>
      </p:sp>
      <p:sp>
        <p:nvSpPr>
          <p:cNvPr id="12" name="文本框 11"/>
          <p:cNvSpPr txBox="1"/>
          <p:nvPr/>
        </p:nvSpPr>
        <p:spPr>
          <a:xfrm>
            <a:off x="7964170" y="3453130"/>
            <a:ext cx="19494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/>
              <a:t>图</a:t>
            </a:r>
            <a:r>
              <a:rPr lang="en-US" altLang="zh-CN" sz="1400"/>
              <a:t>2 32</a:t>
            </a:r>
            <a:r>
              <a:rPr lang="zh-CN" altLang="en-US" sz="1400"/>
              <a:t>导</a:t>
            </a:r>
            <a:r>
              <a:rPr lang="zh-CN" altLang="en-US" sz="1400"/>
              <a:t>脑电极位置</a:t>
            </a:r>
            <a:endParaRPr lang="zh-CN" altLang="en-US" sz="1400"/>
          </a:p>
        </p:txBody>
      </p:sp>
      <p:sp>
        <p:nvSpPr>
          <p:cNvPr id="13" name="文本框 12"/>
          <p:cNvSpPr txBox="1"/>
          <p:nvPr/>
        </p:nvSpPr>
        <p:spPr>
          <a:xfrm>
            <a:off x="7964805" y="6151245"/>
            <a:ext cx="19494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/>
              <a:t>图</a:t>
            </a:r>
            <a:r>
              <a:rPr lang="en-US" altLang="zh-CN" sz="1400"/>
              <a:t>3 </a:t>
            </a:r>
            <a:r>
              <a:rPr lang="zh-CN" altLang="en-US" sz="1400"/>
              <a:t>脑电信号波形</a:t>
            </a:r>
            <a:endParaRPr lang="zh-CN" altLang="en-US" sz="1400"/>
          </a:p>
        </p:txBody>
      </p:sp>
      <p:sp>
        <p:nvSpPr>
          <p:cNvPr id="14" name="圆角矩形 13"/>
          <p:cNvSpPr/>
          <p:nvPr/>
        </p:nvSpPr>
        <p:spPr>
          <a:xfrm>
            <a:off x="3700145" y="3634740"/>
            <a:ext cx="798830" cy="27495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2"/>
                </a:solidFill>
              </a:rPr>
              <a:t>脑电帽</a:t>
            </a:r>
            <a:endParaRPr lang="zh-CN" altLang="en-US" sz="1400">
              <a:solidFill>
                <a:schemeClr val="tx2"/>
              </a:solidFill>
            </a:endParaRPr>
          </a:p>
        </p:txBody>
      </p:sp>
      <p:cxnSp>
        <p:nvCxnSpPr>
          <p:cNvPr id="15" name="肘形连接符 14"/>
          <p:cNvCxnSpPr>
            <a:stCxn id="14" idx="2"/>
          </p:cNvCxnSpPr>
          <p:nvPr/>
        </p:nvCxnSpPr>
        <p:spPr>
          <a:xfrm rot="5400000" flipV="1">
            <a:off x="4188460" y="3820160"/>
            <a:ext cx="386715" cy="564515"/>
          </a:xfrm>
          <a:prstGeom prst="bentConnector2">
            <a:avLst/>
          </a:prstGeom>
          <a:ln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741679" y="158760"/>
            <a:ext cx="54006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</a:rPr>
              <a:t>研究背景</a:t>
            </a:r>
            <a:endParaRPr lang="zh-CN" altLang="en-US" sz="3200" b="1" dirty="0" smtClean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fld id="{51D91E7F-84B6-4064-9D4E-CC7D244BCA0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sp>
        <p:nvSpPr>
          <p:cNvPr id="25" name="内容占位符 2"/>
          <p:cNvSpPr>
            <a:spLocks noGrp="1"/>
          </p:cNvSpPr>
          <p:nvPr/>
        </p:nvSpPr>
        <p:spPr>
          <a:xfrm>
            <a:off x="1058545" y="1295400"/>
            <a:ext cx="5922010" cy="11391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128905" indent="-128905" algn="l" rtl="0" eaLnBrk="0" fontAlgn="base" hangingPunct="0">
              <a:lnSpc>
                <a:spcPct val="90000"/>
              </a:lnSpc>
              <a:spcBef>
                <a:spcPct val="113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6080" indent="-128905" algn="l" rtl="0" eaLnBrk="0" fontAlgn="base" hangingPunct="0">
              <a:lnSpc>
                <a:spcPct val="90000"/>
              </a:lnSpc>
              <a:spcBef>
                <a:spcPts val="28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3255" indent="-128905" algn="l" rtl="0" eaLnBrk="0" fontAlgn="base" hangingPunct="0">
              <a:lnSpc>
                <a:spcPct val="90000"/>
              </a:lnSpc>
              <a:spcBef>
                <a:spcPts val="28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430" indent="-128905" algn="l" rtl="0" eaLnBrk="0" fontAlgn="base" hangingPunct="0">
              <a:lnSpc>
                <a:spcPct val="90000"/>
              </a:lnSpc>
              <a:spcBef>
                <a:spcPts val="28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605" indent="-128905" algn="l" rtl="0" eaLnBrk="0" fontAlgn="base" hangingPunct="0">
              <a:lnSpc>
                <a:spcPct val="90000"/>
              </a:lnSpc>
              <a:spcBef>
                <a:spcPts val="28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780" indent="-128905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955" indent="-128905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9130" indent="-128905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6305" indent="-128905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750"/>
              </a:spcBef>
              <a:spcAft>
                <a:spcPts val="500"/>
              </a:spcAft>
              <a:buFont typeface="Wingdings" panose="05000000000000000000" charset="0"/>
              <a:buChar char="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情绪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是人类对客观事物和自己需求相比较之后产生的态度和体验。它能够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反映一个人当下的生理和心理状态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，也对人们的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认知、沟通和决策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等产生着重要影响。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a59f180b7e6b0dc03846403424bd4ca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2811145"/>
            <a:ext cx="4787265" cy="3220085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7244715" y="1350645"/>
            <a:ext cx="3994785" cy="4680585"/>
            <a:chOff x="11341" y="2141"/>
            <a:chExt cx="5668" cy="6248"/>
          </a:xfrm>
        </p:grpSpPr>
        <p:pic>
          <p:nvPicPr>
            <p:cNvPr id="5" name="图片 125" descr="708f6d7678aea62edbec467fc3731d16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/>
            <a:srcRect b="22725"/>
            <a:stretch>
              <a:fillRect/>
            </a:stretch>
          </p:blipFill>
          <p:spPr>
            <a:xfrm>
              <a:off x="11341" y="2141"/>
              <a:ext cx="5669" cy="4866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6" name="图片 -2147482499" descr="708f6d7678aea62edbec467fc3731d16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4"/>
            <a:srcRect t="78053"/>
            <a:stretch>
              <a:fillRect/>
            </a:stretch>
          </p:blipFill>
          <p:spPr>
            <a:xfrm>
              <a:off x="11341" y="7007"/>
              <a:ext cx="5669" cy="1382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0" name="文本框 9"/>
          <p:cNvSpPr txBox="1"/>
          <p:nvPr/>
        </p:nvSpPr>
        <p:spPr>
          <a:xfrm>
            <a:off x="2776220" y="6098540"/>
            <a:ext cx="19494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/>
              <a:t>图</a:t>
            </a:r>
            <a:r>
              <a:rPr lang="en-US" altLang="zh-CN" sz="1400"/>
              <a:t>1 </a:t>
            </a:r>
            <a:r>
              <a:rPr lang="zh-CN" altLang="en-US" sz="1400"/>
              <a:t>丰富多彩的情绪</a:t>
            </a:r>
            <a:endParaRPr lang="zh-CN" altLang="en-US" sz="1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55319" y="287665"/>
            <a:ext cx="54006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研究意义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lstStyle/>
          <a:p>
            <a:r>
              <a:rPr lang="en-US" altLang="zh-CN" dirty="0"/>
              <a:t>5</a:t>
            </a:r>
            <a:endParaRPr lang="en-US" altLang="zh-CN" dirty="0"/>
          </a:p>
        </p:txBody>
      </p:sp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pic>
        <p:nvPicPr>
          <p:cNvPr id="13" name="图片 12" descr="u=3890031273,425331033&amp;fm=26&amp;gp=0"/>
          <p:cNvPicPr>
            <a:picLocks noChangeAspect="1"/>
          </p:cNvPicPr>
          <p:nvPr/>
        </p:nvPicPr>
        <p:blipFill>
          <a:blip r:embed="rId2"/>
          <a:srcRect l="27522" r="9080"/>
          <a:stretch>
            <a:fillRect/>
          </a:stretch>
        </p:blipFill>
        <p:spPr>
          <a:xfrm>
            <a:off x="343535" y="1548765"/>
            <a:ext cx="2566035" cy="2019935"/>
          </a:xfrm>
          <a:prstGeom prst="rect">
            <a:avLst/>
          </a:prstGeom>
        </p:spPr>
      </p:pic>
      <p:pic>
        <p:nvPicPr>
          <p:cNvPr id="19" name="图片 18" descr="timg"/>
          <p:cNvPicPr>
            <a:picLocks noChangeAspect="1"/>
          </p:cNvPicPr>
          <p:nvPr/>
        </p:nvPicPr>
        <p:blipFill>
          <a:blip r:embed="rId3"/>
          <a:srcRect l="27949" r="18268" b="27959"/>
          <a:stretch>
            <a:fillRect/>
          </a:stretch>
        </p:blipFill>
        <p:spPr>
          <a:xfrm>
            <a:off x="3267075" y="1548130"/>
            <a:ext cx="2017395" cy="2020570"/>
          </a:xfrm>
          <a:prstGeom prst="rect">
            <a:avLst/>
          </a:prstGeom>
        </p:spPr>
      </p:pic>
      <p:pic>
        <p:nvPicPr>
          <p:cNvPr id="20" name="图片 19" descr="bc61844183274d26be2df66c3ca628b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1975" y="1548130"/>
            <a:ext cx="3091180" cy="2020570"/>
          </a:xfrm>
          <a:prstGeom prst="rect">
            <a:avLst/>
          </a:prstGeom>
        </p:spPr>
      </p:pic>
      <p:pic>
        <p:nvPicPr>
          <p:cNvPr id="21" name="图片 20" descr="EEG动态波形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375" y="1547495"/>
            <a:ext cx="2694940" cy="2021205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265430" y="3882390"/>
            <a:ext cx="268605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000" b="1">
                <a:solidFill>
                  <a:srgbClr val="D9244D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◎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</a:rPr>
              <a:t>分析学生</a:t>
            </a:r>
            <a:r>
              <a:rPr lang="zh-CN" altLang="en-US" sz="2000">
                <a:solidFill>
                  <a:srgbClr val="D9244D"/>
                </a:solidFill>
                <a:latin typeface="华文楷体" panose="02010600040101010101" charset="-122"/>
                <a:ea typeface="华文楷体" panose="02010600040101010101" charset="-122"/>
              </a:rPr>
              <a:t>上课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</a:rPr>
              <a:t>时的情绪，辅助教师掌握学生对课程内容感兴趣程度；</a:t>
            </a:r>
            <a:endParaRPr lang="zh-CN" altLang="en-US" sz="2000"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09595" y="3882390"/>
            <a:ext cx="22479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000" b="1">
                <a:solidFill>
                  <a:srgbClr val="D9244D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◎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</a:rPr>
              <a:t>利用情绪识别技术，间接检测</a:t>
            </a:r>
            <a:r>
              <a:rPr lang="zh-CN" altLang="en-US" sz="2000">
                <a:solidFill>
                  <a:srgbClr val="D9244D"/>
                </a:solidFill>
                <a:latin typeface="华文楷体" panose="02010600040101010101" charset="-122"/>
                <a:ea typeface="华文楷体" panose="02010600040101010101" charset="-122"/>
              </a:rPr>
              <a:t>驾驶员疲劳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</a:rPr>
              <a:t>程度并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</a:rPr>
              <a:t>提醒其疲劳驾驶；     </a:t>
            </a:r>
            <a:endParaRPr lang="zh-CN" altLang="en-US" sz="2000" b="1">
              <a:solidFill>
                <a:srgbClr val="D9241C"/>
              </a:solidFill>
              <a:latin typeface="华文楷体" panose="02010600040101010101" charset="-122"/>
              <a:ea typeface="华文楷体" panose="02010600040101010101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641975" y="3882390"/>
            <a:ext cx="30918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000" b="1">
                <a:solidFill>
                  <a:srgbClr val="D9244D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◎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利用情感分析技术，制作可</a:t>
            </a:r>
            <a:r>
              <a:rPr lang="zh-CN" altLang="en-US" sz="2000">
                <a:solidFill>
                  <a:srgbClr val="D9244D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动态模拟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  <a:sym typeface="+mn-ea"/>
              </a:rPr>
              <a:t>人类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</a:rPr>
              <a:t>脸部表情的卡通人物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</a:rPr>
              <a:t>；</a:t>
            </a:r>
            <a:endParaRPr lang="zh-CN" altLang="en-US" sz="2000" b="1">
              <a:solidFill>
                <a:srgbClr val="D9241C"/>
              </a:solidFill>
              <a:latin typeface="华文楷体" panose="02010600040101010101" charset="-122"/>
              <a:ea typeface="华文楷体" panose="02010600040101010101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096375" y="3882390"/>
            <a:ext cx="2694940" cy="1630045"/>
          </a:xfrm>
          <a:prstGeom prst="rect">
            <a:avLst/>
          </a:prstGeom>
          <a:solidFill>
            <a:srgbClr val="F0EBF0"/>
          </a:solidFill>
        </p:spPr>
        <p:txBody>
          <a:bodyPr wrap="square" rtlCol="0">
            <a:spAutoFit/>
          </a:bodyPr>
          <a:p>
            <a:pPr algn="just"/>
            <a:r>
              <a:rPr lang="zh-CN" altLang="en-US" sz="2000" b="1">
                <a:solidFill>
                  <a:srgbClr val="D9244D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◎</a:t>
            </a:r>
            <a:r>
              <a:rPr lang="zh-CN" altLang="en-US" sz="2000" b="1">
                <a:latin typeface="华文楷体" panose="02010600040101010101" charset="-122"/>
                <a:ea typeface="华文楷体" panose="02010600040101010101" charset="-122"/>
              </a:rPr>
              <a:t>脑电信号</a:t>
            </a:r>
            <a:r>
              <a:rPr lang="zh-CN" altLang="en-US" sz="2000">
                <a:latin typeface="华文楷体" panose="02010600040101010101" charset="-122"/>
                <a:ea typeface="华文楷体" panose="02010600040101010101" charset="-122"/>
              </a:rPr>
              <a:t>不易伪装，能真实反应人类大脑活动与认知；</a:t>
            </a:r>
            <a:r>
              <a:rPr lang="zh-CN" altLang="en-US" sz="2000">
                <a:solidFill>
                  <a:srgbClr val="D94269"/>
                </a:solidFill>
                <a:latin typeface="华文楷体" panose="02010600040101010101" charset="-122"/>
                <a:ea typeface="华文楷体" panose="02010600040101010101" charset="-122"/>
              </a:rPr>
              <a:t>基于脑电数据的情感分析不受主观因素影响</a:t>
            </a:r>
            <a:endParaRPr lang="zh-CN" altLang="en-US" sz="2000">
              <a:solidFill>
                <a:srgbClr val="D94269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cxnSp>
        <p:nvCxnSpPr>
          <p:cNvPr id="28" name="肘形连接符 27"/>
          <p:cNvCxnSpPr>
            <a:stCxn id="32" idx="2"/>
            <a:endCxn id="34" idx="2"/>
          </p:cNvCxnSpPr>
          <p:nvPr/>
        </p:nvCxnSpPr>
        <p:spPr>
          <a:xfrm rot="5400000" flipV="1">
            <a:off x="2921000" y="3901440"/>
            <a:ext cx="3175" cy="2625090"/>
          </a:xfrm>
          <a:prstGeom prst="bentConnector3">
            <a:avLst>
              <a:gd name="adj1" fmla="val 7550000"/>
            </a:avLst>
          </a:prstGeom>
          <a:ln w="19050">
            <a:solidFill>
              <a:srgbClr val="4D68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</p:cNvCxnSpPr>
          <p:nvPr/>
        </p:nvCxnSpPr>
        <p:spPr>
          <a:xfrm rot="5400000">
            <a:off x="5437505" y="3699510"/>
            <a:ext cx="543560" cy="2957195"/>
          </a:xfrm>
          <a:prstGeom prst="bentConnector2">
            <a:avLst/>
          </a:prstGeom>
          <a:ln w="19050">
            <a:solidFill>
              <a:srgbClr val="4D68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2407285" y="5603240"/>
            <a:ext cx="3648710" cy="645160"/>
          </a:xfrm>
          <a:prstGeom prst="rect">
            <a:avLst/>
          </a:prstGeom>
          <a:solidFill>
            <a:srgbClr val="DBEBF6"/>
          </a:solidFill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tx1"/>
                </a:solidFill>
                <a:latin typeface="华光楷体_CNKI" panose="02000500000000000000" charset="-122"/>
                <a:ea typeface="华光楷体_CNKI" panose="02000500000000000000" charset="-122"/>
              </a:rPr>
              <a:t>情感分析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</a:rPr>
              <a:t>在</a:t>
            </a:r>
            <a:r>
              <a:rPr lang="zh-CN" altLang="en-US" b="1">
                <a:solidFill>
                  <a:srgbClr val="FF0000"/>
                </a:solidFill>
                <a:latin typeface="华光楷体_CNKI" panose="02000500000000000000" charset="-122"/>
                <a:ea typeface="华光楷体_CNKI" panose="02000500000000000000" charset="-122"/>
              </a:rPr>
              <a:t>教育、物联网、娱乐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</a:rPr>
              <a:t>等众多领域有重要研究意义</a:t>
            </a:r>
            <a:endParaRPr lang="zh-CN" altLang="en-US">
              <a:latin typeface="华光楷体_CNKI" panose="02000500000000000000" charset="-122"/>
              <a:ea typeface="华光楷体_CNKI" panose="0200050000000000000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393555" y="5741670"/>
            <a:ext cx="2099945" cy="368300"/>
          </a:xfrm>
          <a:prstGeom prst="rect">
            <a:avLst/>
          </a:prstGeom>
          <a:solidFill>
            <a:srgbClr val="FEE17C"/>
          </a:solidFill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rgbClr val="D9244D"/>
                </a:solidFill>
                <a:latin typeface="华光楷体_CNKI" panose="02000500000000000000" charset="-122"/>
                <a:ea typeface="华光楷体_CNKI" panose="02000500000000000000" charset="-122"/>
                <a:sym typeface="+mn-ea"/>
              </a:rPr>
              <a:t>脑电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sym typeface="+mn-ea"/>
              </a:rPr>
              <a:t>数据情感分析</a:t>
            </a:r>
            <a:endParaRPr lang="zh-CN" altLang="en-US">
              <a:latin typeface="华光楷体_CNKI" panose="02000500000000000000" charset="-122"/>
              <a:ea typeface="华光楷体_CNKI" panose="02000500000000000000" charset="-122"/>
              <a:sym typeface="+mn-ea"/>
            </a:endParaRPr>
          </a:p>
        </p:txBody>
      </p:sp>
      <p:cxnSp>
        <p:nvCxnSpPr>
          <p:cNvPr id="33" name="直接箭头连接符 32"/>
          <p:cNvCxnSpPr>
            <a:stCxn id="30" idx="3"/>
            <a:endCxn id="31" idx="1"/>
          </p:cNvCxnSpPr>
          <p:nvPr/>
        </p:nvCxnSpPr>
        <p:spPr>
          <a:xfrm>
            <a:off x="6055995" y="5925820"/>
            <a:ext cx="3337560" cy="0"/>
          </a:xfrm>
          <a:prstGeom prst="straightConnector1">
            <a:avLst/>
          </a:prstGeom>
          <a:ln w="19050">
            <a:solidFill>
              <a:srgbClr val="4D6898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>
            <a:off x="4233545" y="5441950"/>
            <a:ext cx="1905" cy="161290"/>
          </a:xfrm>
          <a:prstGeom prst="line">
            <a:avLst/>
          </a:prstGeom>
          <a:ln w="19050">
            <a:solidFill>
              <a:srgbClr val="4D68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96464" y="161571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77143" y="1259175"/>
            <a:ext cx="7837714" cy="4338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3800" b="1" dirty="0" smtClean="0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en-US" altLang="zh-CN" sz="13800" b="1" dirty="0" smtClean="0">
              <a:solidFill>
                <a:schemeClr val="tx1">
                  <a:lumMod val="50000"/>
                  <a:lumOff val="50000"/>
                  <a:alpha val="2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0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887549" y="2220549"/>
            <a:ext cx="2416902" cy="2416902"/>
            <a:chOff x="4887549" y="1124584"/>
            <a:chExt cx="2416902" cy="2416902"/>
          </a:xfrm>
        </p:grpSpPr>
        <p:sp>
          <p:nvSpPr>
            <p:cNvPr id="47" name="文本框 46"/>
            <p:cNvSpPr txBox="1"/>
            <p:nvPr/>
          </p:nvSpPr>
          <p:spPr>
            <a:xfrm>
              <a:off x="4887549" y="1178873"/>
              <a:ext cx="2416902" cy="23069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r>
                <a:rPr lang="zh-CN" altLang="en-US" sz="72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zh-CN" altLang="en-US" sz="72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4887549" y="1124584"/>
              <a:ext cx="2416902" cy="241690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10497820" y="-635"/>
            <a:ext cx="17170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4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393700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75970" y="241935"/>
            <a:ext cx="8841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数据描述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p>
            <a:r>
              <a:rPr lang="en-US" altLang="zh-CN" dirty="0"/>
              <a:t>7</a:t>
            </a:r>
            <a:endParaRPr lang="en-US" altLang="zh-CN" dirty="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770" y="4244975"/>
            <a:ext cx="3978275" cy="165798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675005" y="1313815"/>
            <a:ext cx="5876925" cy="31896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40000"/>
              </a:lnSpc>
            </a:pP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（</a:t>
            </a:r>
            <a:r>
              <a:rPr lang="en-US" altLang="zh-CN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1</a:t>
            </a:r>
            <a:r>
              <a:rPr lang="zh-CN" altLang="en-US">
                <a:solidFill>
                  <a:srgbClr val="D94269"/>
                </a:solidFill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）</a:t>
            </a:r>
            <a:r>
              <a:rPr lang="zh-CN" altLang="en-US" b="1">
                <a:solidFill>
                  <a:srgbClr val="D94269"/>
                </a:solidFill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数据介绍</a:t>
            </a:r>
            <a:r>
              <a:rPr lang="en-US" altLang="zh-CN" b="1">
                <a:solidFill>
                  <a:srgbClr val="D94269"/>
                </a:solidFill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:</a:t>
            </a:r>
            <a:r>
              <a:rPr lang="en-US" altLang="zh-CN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“eeg_emotion.xlsx”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文件记录了</a:t>
            </a:r>
            <a:r>
              <a:rPr lang="en-US" altLang="zh-CN" u="sng">
                <a:solidFill>
                  <a:srgbClr val="FF0000"/>
                </a:solidFill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1280</a:t>
            </a:r>
            <a:r>
              <a:rPr lang="zh-CN" altLang="en-US" u="sng">
                <a:solidFill>
                  <a:srgbClr val="FF0000"/>
                </a:solidFill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个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单通道的脑电情感数据，即</a:t>
            </a:r>
            <a:r>
              <a:rPr lang="en-US" altLang="zh-CN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EEG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时间序列信号数据。</a:t>
            </a:r>
            <a:endParaRPr lang="zh-CN" altLang="en-US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</a:endParaRPr>
          </a:p>
          <a:p>
            <a:pPr algn="just">
              <a:lnSpc>
                <a:spcPct val="140000"/>
              </a:lnSpc>
            </a:pPr>
            <a:endParaRPr lang="zh-CN" altLang="en-US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</a:endParaRPr>
          </a:p>
          <a:p>
            <a:pPr algn="just">
              <a:lnSpc>
                <a:spcPct val="140000"/>
              </a:lnSpc>
            </a:pPr>
            <a:endParaRPr lang="zh-CN" altLang="en-US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</a:endParaRPr>
          </a:p>
          <a:p>
            <a:pPr algn="just">
              <a:lnSpc>
                <a:spcPct val="140000"/>
              </a:lnSpc>
            </a:pPr>
            <a:endParaRPr lang="zh-CN" altLang="en-US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</a:endParaRPr>
          </a:p>
          <a:p>
            <a:pPr algn="just">
              <a:lnSpc>
                <a:spcPct val="140000"/>
              </a:lnSpc>
            </a:pPr>
            <a:endParaRPr lang="zh-CN" altLang="en-US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</a:endParaRPr>
          </a:p>
          <a:p>
            <a:pPr algn="just">
              <a:lnSpc>
                <a:spcPct val="140000"/>
              </a:lnSpc>
            </a:pP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（</a:t>
            </a:r>
            <a:r>
              <a:rPr lang="en-US" altLang="zh-CN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2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）</a:t>
            </a:r>
            <a:r>
              <a:rPr lang="zh-CN" altLang="en-US" b="1">
                <a:solidFill>
                  <a:srgbClr val="D94269"/>
                </a:solidFill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标签介绍</a:t>
            </a:r>
            <a:r>
              <a:rPr lang="en-US" altLang="zh-CN" b="1">
                <a:solidFill>
                  <a:srgbClr val="D94269"/>
                </a:solidFill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:</a:t>
            </a:r>
            <a:r>
              <a:rPr lang="en-US" altLang="zh-CN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  <a:sym typeface="+mn-ea"/>
              </a:rPr>
              <a:t>“eeg_emotion.xlsx”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  <a:sym typeface="+mn-ea"/>
              </a:rPr>
              <a:t>文件</a:t>
            </a:r>
            <a:r>
              <a:rPr lang="zh-CN" altLang="en-US" u="sng">
                <a:solidFill>
                  <a:srgbClr val="FF0000"/>
                </a:solidFill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  <a:sym typeface="+mn-ea"/>
              </a:rPr>
              <a:t>最后两列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  <a:sym typeface="+mn-ea"/>
              </a:rPr>
              <a:t>记录每个样本情感标签，即</a:t>
            </a:r>
            <a:r>
              <a:rPr lang="en-US" altLang="zh-CN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  <a:sym typeface="+mn-ea"/>
              </a:rPr>
              <a:t>Valance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  <a:sym typeface="+mn-ea"/>
              </a:rPr>
              <a:t>和</a:t>
            </a:r>
            <a:r>
              <a:rPr lang="en-US" altLang="zh-CN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  <a:sym typeface="+mn-ea"/>
              </a:rPr>
              <a:t>Arousal</a:t>
            </a:r>
            <a:r>
              <a:rPr lang="zh-CN" altLang="en-US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  <a:sym typeface="+mn-ea"/>
              </a:rPr>
              <a:t>两个维度情感得分。</a:t>
            </a:r>
            <a:endParaRPr lang="zh-CN" altLang="en-US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480300" y="5912485"/>
            <a:ext cx="32512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图</a:t>
            </a:r>
            <a:r>
              <a:rPr lang="en-US" altLang="zh-CN" sz="1400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1 </a:t>
            </a:r>
            <a:r>
              <a:rPr lang="zh-CN" altLang="en-US" sz="1400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情感二维空间描述和</a:t>
            </a:r>
            <a:r>
              <a:rPr lang="zh-CN" altLang="en-US" sz="1400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标签维度</a:t>
            </a:r>
            <a:endParaRPr lang="zh-CN" altLang="en-US" sz="1400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</a:endParaRPr>
          </a:p>
          <a:p>
            <a:pPr algn="ctr"/>
            <a:r>
              <a:rPr lang="zh-CN" altLang="en-US" sz="1400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愉悦度（上）和唤醒度</a:t>
            </a:r>
            <a:r>
              <a:rPr lang="zh-CN" altLang="en-US" sz="1400">
                <a:latin typeface="华光楷体_CNKI" panose="02000500000000000000" charset="-122"/>
                <a:ea typeface="华光楷体_CNKI" panose="02000500000000000000" charset="-122"/>
                <a:cs typeface="华光楷体_CNKI" panose="02000500000000000000" charset="-122"/>
              </a:rPr>
              <a:t>（下）</a:t>
            </a:r>
            <a:endParaRPr lang="zh-CN" altLang="en-US" sz="1400">
              <a:latin typeface="华光楷体_CNKI" panose="02000500000000000000" charset="-122"/>
              <a:ea typeface="华光楷体_CNKI" panose="02000500000000000000" charset="-122"/>
              <a:cs typeface="华光楷体_CNKI" panose="02000500000000000000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75005" y="6097270"/>
            <a:ext cx="58769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华光楷体_CNKI" panose="02000500000000000000" charset="-122"/>
                <a:ea typeface="华光楷体_CNKI" panose="02000500000000000000" charset="-122"/>
              </a:rPr>
              <a:t>数据集链接：</a:t>
            </a:r>
            <a:r>
              <a:rPr lang="zh-CN" altLang="en-US" sz="1600">
                <a:solidFill>
                  <a:srgbClr val="0070C0"/>
                </a:solidFill>
                <a:latin typeface="华光楷体_CNKI" panose="02000500000000000000" charset="-122"/>
                <a:ea typeface="华光楷体_CNKI" panose="02000500000000000000" charset="-122"/>
              </a:rPr>
              <a:t>http://www.eecs.qmul.ac.uk/mmv/datasets/deap/</a:t>
            </a:r>
            <a:endParaRPr lang="zh-CN" altLang="en-US" sz="1600">
              <a:solidFill>
                <a:srgbClr val="0070C0"/>
              </a:solidFill>
              <a:latin typeface="华光楷体_CNKI" panose="02000500000000000000" charset="-122"/>
              <a:ea typeface="华光楷体_CNKI" panose="02000500000000000000" charset="-122"/>
            </a:endParaRPr>
          </a:p>
        </p:txBody>
      </p:sp>
      <p:pic>
        <p:nvPicPr>
          <p:cNvPr id="4" name="图片 -2147482498" descr="e462222ea3d1f86bcfbde500bf35d1ed"/>
          <p:cNvPicPr>
            <a:picLocks noChangeAspect="1"/>
          </p:cNvPicPr>
          <p:nvPr/>
        </p:nvPicPr>
        <p:blipFill>
          <a:blip r:embed="rId3"/>
          <a:srcRect r="46401" b="17157"/>
          <a:stretch>
            <a:fillRect/>
          </a:stretch>
        </p:blipFill>
        <p:spPr>
          <a:xfrm>
            <a:off x="7292340" y="964565"/>
            <a:ext cx="3627755" cy="3170555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24" name="表格 23"/>
          <p:cNvGraphicFramePr/>
          <p:nvPr>
            <p:custDataLst>
              <p:tags r:id="rId4"/>
            </p:custDataLst>
          </p:nvPr>
        </p:nvGraphicFramePr>
        <p:xfrm>
          <a:off x="911860" y="2359660"/>
          <a:ext cx="5403215" cy="1013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4395"/>
                <a:gridCol w="1164590"/>
                <a:gridCol w="1056640"/>
                <a:gridCol w="1144270"/>
                <a:gridCol w="1163320"/>
              </a:tblGrid>
              <a:tr h="52324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600"/>
                        <a:t>通道数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600"/>
                        <a:t>样本大小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600"/>
                        <a:t>采样率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600"/>
                        <a:t>采样时间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600"/>
                        <a:t>序列长度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902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600"/>
                        <a:t>1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600"/>
                        <a:t>1280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600"/>
                        <a:t>128Hz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600"/>
                        <a:t>60s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600"/>
                        <a:t>7680</a:t>
                      </a:r>
                      <a:endParaRPr lang="en-US" altLang="zh-CN" sz="1600"/>
                    </a:p>
                  </a:txBody>
                  <a:tcPr anchor="ctr" anchorCtr="0"/>
                </a:tc>
              </a:tr>
            </a:tbl>
          </a:graphicData>
        </a:graphic>
      </p:graphicFrame>
      <p:graphicFrame>
        <p:nvGraphicFramePr>
          <p:cNvPr id="25" name="表格 24"/>
          <p:cNvGraphicFramePr/>
          <p:nvPr>
            <p:custDataLst>
              <p:tags r:id="rId5"/>
            </p:custDataLst>
          </p:nvPr>
        </p:nvGraphicFramePr>
        <p:xfrm>
          <a:off x="869950" y="4643755"/>
          <a:ext cx="5445125" cy="12592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0145"/>
                <a:gridCol w="885190"/>
                <a:gridCol w="3399790"/>
              </a:tblGrid>
              <a:tr h="3352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标签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数值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划分规则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616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Valance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1-9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≥</a:t>
                      </a:r>
                      <a:r>
                        <a:rPr lang="en-US" altLang="zh-C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，置</a:t>
                      </a:r>
                      <a:r>
                        <a:rPr lang="en-US" altLang="zh-C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，表示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高愉悦</a:t>
                      </a: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；</a:t>
                      </a:r>
                      <a:r>
                        <a:rPr lang="en-US" altLang="zh-C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&lt;5,</a:t>
                      </a: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置</a:t>
                      </a:r>
                      <a:r>
                        <a:rPr lang="en-US" altLang="zh-C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zh-CN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</a:tr>
              <a:tr h="4622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Arousal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1-9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≥</a:t>
                      </a:r>
                      <a:r>
                        <a:rPr lang="en-US" altLang="zh-CN" sz="160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5</a:t>
                      </a: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，置</a:t>
                      </a:r>
                      <a:r>
                        <a:rPr lang="en-US" altLang="zh-CN" sz="160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1</a:t>
                      </a: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，表示</a:t>
                      </a:r>
                      <a:r>
                        <a:rPr lang="zh-CN" altLang="en-US" sz="160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高唤醒</a:t>
                      </a: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；</a:t>
                      </a:r>
                      <a:r>
                        <a:rPr lang="en-US" altLang="zh-CN" sz="160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&lt;5,</a:t>
                      </a:r>
                      <a:r>
                        <a:rPr lang="zh-CN" altLang="en-US" sz="160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置</a:t>
                      </a:r>
                      <a:r>
                        <a:rPr lang="en-US" altLang="zh-CN" sz="160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0</a:t>
                      </a:r>
                      <a:endParaRPr lang="en-US" altLang="zh-CN" sz="1600"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西北大学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9555" y="158750"/>
            <a:ext cx="2966085" cy="91948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393700" y="946785"/>
            <a:ext cx="8806815" cy="1778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75970" y="241935"/>
            <a:ext cx="8841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3200" b="1" dirty="0" smtClean="0">
                <a:latin typeface="微软雅黑" panose="020B0503020204020204" pitchFamily="34" charset="-122"/>
                <a:sym typeface="+mn-ea"/>
              </a:rPr>
              <a:t>数据描述</a:t>
            </a:r>
            <a:endParaRPr lang="zh-CN" altLang="en-US" sz="3200" b="1" dirty="0" smtClean="0"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0000" lnSpcReduction="10000"/>
          </a:bodyPr>
          <a:p>
            <a:r>
              <a:rPr lang="en-US" altLang="zh-CN" dirty="0"/>
              <a:t>7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65" y="1324610"/>
            <a:ext cx="10846435" cy="4953635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>
            <a:off x="574040" y="1228725"/>
            <a:ext cx="8328025" cy="0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582295" y="1228725"/>
            <a:ext cx="0" cy="4949825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5162550" y="965200"/>
            <a:ext cx="894080" cy="22860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rgbClr val="FF0000"/>
                </a:solidFill>
              </a:rPr>
              <a:t>采样点</a:t>
            </a:r>
            <a:endParaRPr lang="zh-CN" altLang="en-US" sz="1400">
              <a:solidFill>
                <a:srgbClr val="FF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1590" y="3687445"/>
            <a:ext cx="561340" cy="22860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rgbClr val="FF0000"/>
                </a:solidFill>
              </a:rPr>
              <a:t>样本</a:t>
            </a:r>
            <a:endParaRPr lang="zh-CN" altLang="en-US" sz="1400">
              <a:solidFill>
                <a:srgbClr val="FF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0582275" y="1049655"/>
            <a:ext cx="894080" cy="22860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rgbClr val="FF0000"/>
                </a:solidFill>
              </a:rPr>
              <a:t>标签</a:t>
            </a:r>
            <a:endParaRPr lang="zh-CN" altLang="en-US" sz="140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040120" y="930275"/>
            <a:ext cx="6959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7680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-36195" y="3916045"/>
            <a:ext cx="6959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1280</a:t>
            </a:r>
            <a:endParaRPr lang="en-US" altLang="zh-CN" sz="16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ISLIDE.DIAGRAM" val="2b751056-6b97-492c-b763-340acee7e99d"/>
</p:tagLst>
</file>

<file path=ppt/tags/tag63.xml><?xml version="1.0" encoding="utf-8"?>
<p:tagLst xmlns:p="http://schemas.openxmlformats.org/presentationml/2006/main">
  <p:tag name="KSO_WM_UNIT_PLACING_PICTURE_USER_VIEWPORT" val="{&quot;height&quot;:4866,&quot;width&quot;:5669}"/>
</p:tagLst>
</file>

<file path=ppt/tags/tag64.xml><?xml version="1.0" encoding="utf-8"?>
<p:tagLst xmlns:p="http://schemas.openxmlformats.org/presentationml/2006/main">
  <p:tag name="KSO_WM_UNIT_PLACING_PICTURE_USER_VIEWPORT" val="{&quot;height&quot;:1382,&quot;width&quot;:5669}"/>
</p:tagLst>
</file>

<file path=ppt/tags/tag65.xml><?xml version="1.0" encoding="utf-8"?>
<p:tagLst xmlns:p="http://schemas.openxmlformats.org/presentationml/2006/main">
  <p:tag name="KSO_WM_UNIT_TABLE_BEAUTIFY" val="smartTable{0186fed3-82a7-4e85-9da5-12c6fef1a1a3}"/>
</p:tagLst>
</file>

<file path=ppt/tags/tag66.xml><?xml version="1.0" encoding="utf-8"?>
<p:tagLst xmlns:p="http://schemas.openxmlformats.org/presentationml/2006/main">
  <p:tag name="KSO_WM_UNIT_TABLE_BEAUTIFY" val="smartTable{cff5d671-bbb2-4467-b7d2-4a38b4a8cfe2}"/>
</p:tagLst>
</file>

<file path=ppt/tags/tag67.xml><?xml version="1.0" encoding="utf-8"?>
<p:tagLst xmlns:p="http://schemas.openxmlformats.org/presentationml/2006/main">
  <p:tag name="KSO_WM_UNIT_TABLE_BEAUTIFY" val="smartTable{a01c7786-c8b2-4649-8bc5-a91c89d40cae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4833</Words>
  <Application>WPS 演示</Application>
  <PresentationFormat>宽屏</PresentationFormat>
  <Paragraphs>352</Paragraphs>
  <Slides>21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Wingdings</vt:lpstr>
      <vt:lpstr>黑体</vt:lpstr>
      <vt:lpstr>华文楷体</vt:lpstr>
      <vt:lpstr>华光楷体_CNKI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研2019-王晨</cp:lastModifiedBy>
  <cp:revision>173</cp:revision>
  <dcterms:created xsi:type="dcterms:W3CDTF">2019-06-19T02:08:00Z</dcterms:created>
  <dcterms:modified xsi:type="dcterms:W3CDTF">2021-04-09T02:38:09Z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  <property fmtid="{D5CDD505-2E9C-101B-9397-08002B2CF9AE}" pid="3" name="ICV">
    <vt:lpwstr>DB8B60E97C3D46518C508173A0866542</vt:lpwstr>
  </property>
</Properties>
</file>